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497140065b643bd" /><Relationship Type="http://schemas.openxmlformats.org/officeDocument/2006/relationships/extended-properties" Target="/docProps/app.xml" Id="R625174e43a8041fb" /><Relationship Type="http://schemas.openxmlformats.org/officeDocument/2006/relationships/officeDocument" Target="/ppt/presentation.xml" Id="Rad07442ffe62448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9249c8f852e4b15"/>
  </p:sldMasterIdLst>
  <p:notesMasterIdLst>
    <p:notesMasterId xmlns:r="http://schemas.openxmlformats.org/officeDocument/2006/relationships" r:id="R4b9c3e81a5d0448e"/>
  </p:notesMasterIdLst>
  <p:sldIdLst>
    <p:sldId xmlns:r="http://schemas.openxmlformats.org/officeDocument/2006/relationships" id="256" r:id="Recbce1236c464364"/>
    <p:sldId xmlns:r="http://schemas.openxmlformats.org/officeDocument/2006/relationships" id="257" r:id="Re40a7805791d4a97"/>
    <p:sldId xmlns:r="http://schemas.openxmlformats.org/officeDocument/2006/relationships" id="258" r:id="Raf64c0e0555b4abc"/>
    <p:sldId xmlns:r="http://schemas.openxmlformats.org/officeDocument/2006/relationships" id="259" r:id="R561b2be94bdc4b52"/>
    <p:sldId xmlns:r="http://schemas.openxmlformats.org/officeDocument/2006/relationships" id="260" r:id="R7faeecf2d9864611"/>
    <p:sldId xmlns:r="http://schemas.openxmlformats.org/officeDocument/2006/relationships" id="261" r:id="R60a0b1324c24498e"/>
    <p:sldId xmlns:r="http://schemas.openxmlformats.org/officeDocument/2006/relationships" id="262" r:id="Rfd9eeb84b0494c0b"/>
    <p:sldId xmlns:r="http://schemas.openxmlformats.org/officeDocument/2006/relationships" id="263" r:id="Rcd1b0b3e71ca4e2d"/>
    <p:sldId xmlns:r="http://schemas.openxmlformats.org/officeDocument/2006/relationships" id="264" r:id="R979e747f2f6f4f7a"/>
    <p:sldId xmlns:r="http://schemas.openxmlformats.org/officeDocument/2006/relationships" id="265" r:id="R9954dab08c58403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73bb53f53b1407b" /><Relationship Type="http://schemas.openxmlformats.org/officeDocument/2006/relationships/slideMaster" Target="/ppt/slideMasters/slideMaster1.xml" Id="R79249c8f852e4b15" /><Relationship Type="http://schemas.openxmlformats.org/officeDocument/2006/relationships/notesMaster" Target="/ppt/notesMasters/notesMaster1.xml" Id="R4b9c3e81a5d0448e" /><Relationship Type="http://schemas.openxmlformats.org/officeDocument/2006/relationships/presProps" Target="/ppt/presProps.xml" Id="R9f3e804a5d234e1a" /><Relationship Type="http://schemas.openxmlformats.org/officeDocument/2006/relationships/tableStyles" Target="/ppt/tableStyles.xml" Id="Rdd40ea0a39864afa" /><Relationship Type="http://schemas.openxmlformats.org/officeDocument/2006/relationships/slide" Target="/ppt/slides/slide1.xml" Id="Recbce1236c464364" /><Relationship Type="http://schemas.openxmlformats.org/officeDocument/2006/relationships/slide" Target="/ppt/slides/slide2.xml" Id="Re40a7805791d4a97" /><Relationship Type="http://schemas.openxmlformats.org/officeDocument/2006/relationships/slide" Target="/ppt/slides/slide3.xml" Id="Raf64c0e0555b4abc" /><Relationship Type="http://schemas.openxmlformats.org/officeDocument/2006/relationships/slide" Target="/ppt/slides/slide4.xml" Id="R561b2be94bdc4b52" /><Relationship Type="http://schemas.openxmlformats.org/officeDocument/2006/relationships/slide" Target="/ppt/slides/slide5.xml" Id="R7faeecf2d9864611" /><Relationship Type="http://schemas.openxmlformats.org/officeDocument/2006/relationships/slide" Target="/ppt/slides/slide6.xml" Id="R60a0b1324c24498e" /><Relationship Type="http://schemas.openxmlformats.org/officeDocument/2006/relationships/slide" Target="/ppt/slides/slide7.xml" Id="Rfd9eeb84b0494c0b" /><Relationship Type="http://schemas.openxmlformats.org/officeDocument/2006/relationships/slide" Target="/ppt/slides/slide8.xml" Id="Rcd1b0b3e71ca4e2d" /><Relationship Type="http://schemas.openxmlformats.org/officeDocument/2006/relationships/slide" Target="/ppt/slides/slide9.xml" Id="R979e747f2f6f4f7a" /><Relationship Type="http://schemas.openxmlformats.org/officeDocument/2006/relationships/slide" Target="/ppt/slides/slide10.xml" Id="R9954dab08c58403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f7892ce73914fa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6328c82353245a0" /><Relationship Type="http://schemas.openxmlformats.org/officeDocument/2006/relationships/notesMaster" Target="/ppt/notesMasters/notesMaster1.xml" Id="R3a3bc1c94936473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0c960ae4c8849a8" /><Relationship Type="http://schemas.openxmlformats.org/officeDocument/2006/relationships/notesMaster" Target="/ppt/notesMasters/notesMaster1.xml" Id="R85509c96edbc43c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04dd08025ea46f1" /><Relationship Type="http://schemas.openxmlformats.org/officeDocument/2006/relationships/notesMaster" Target="/ppt/notesMasters/notesMaster1.xml" Id="R2081a882dce6458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66bfbed1d21499c" /><Relationship Type="http://schemas.openxmlformats.org/officeDocument/2006/relationships/notesMaster" Target="/ppt/notesMasters/notesMaster1.xml" Id="R22e15022990f4e9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7d86a22091e4811" /><Relationship Type="http://schemas.openxmlformats.org/officeDocument/2006/relationships/notesMaster" Target="/ppt/notesMasters/notesMaster1.xml" Id="R3fe5d3166cb2456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a52bfad74ed4ea9" /><Relationship Type="http://schemas.openxmlformats.org/officeDocument/2006/relationships/notesMaster" Target="/ppt/notesMasters/notesMaster1.xml" Id="R4d12bab24998491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acb45f4fef34404" /><Relationship Type="http://schemas.openxmlformats.org/officeDocument/2006/relationships/notesMaster" Target="/ppt/notesMasters/notesMaster1.xml" Id="R622aecce50de474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03814f93f9e4e96" /><Relationship Type="http://schemas.openxmlformats.org/officeDocument/2006/relationships/notesMaster" Target="/ppt/notesMasters/notesMaster1.xml" Id="R948f0bfca9bb41c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c75aba6f51a40a6" /><Relationship Type="http://schemas.openxmlformats.org/officeDocument/2006/relationships/notesMaster" Target="/ppt/notesMasters/notesMaster1.xml" Id="R55d1188831164ce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6a81e4a1196459d" /><Relationship Type="http://schemas.openxmlformats.org/officeDocument/2006/relationships/notesMaster" Target="/ppt/notesMasters/notesMaster1.xml" Id="Rc257d6e387fd476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Inter"/>
                <a:ea typeface="Inter"/>
              </a:rPr>
              <a:t xml:space="preserve">Fictional creator. Original concept studies, not client work.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Inter"/>
                <a:ea typeface="Inter"/>
              </a:rPr>
              <a:t xml:space="preserve">Fictional creator. Original concept studies, not client work. Mira Lane is a fictional practice created for this concept portfolio.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Inter"/>
                <a:ea typeface="Inter"/>
              </a:rPr>
              <a:t xml:space="preserve">Fictional creator. Original concept studies, not client work. Three directions, connected by a close look at everyday materials.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Inter"/>
                <a:ea typeface="Inter"/>
              </a:rPr>
              <a:t xml:space="preserve">Fictional creator. Original concept studies, not client work. Self-initiated concept. Original AI-generated print study.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Inter"/>
                <a:ea typeface="Inter"/>
              </a:rPr>
              <a:t xml:space="preserve">Fictional creator. Original concept studies, not client work. Original AI material study for the concept direction.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Inter"/>
                <a:ea typeface="Inter"/>
              </a:rPr>
              <a:t xml:space="preserve">Fictional creator. Original concept studies, not client work. Original AI concept study, not a commissioned product collection.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Inter"/>
                <a:ea typeface="Inter"/>
              </a:rPr>
              <a:t xml:space="preserve">Fictional creator. Original concept studies, not client work. AI-generated scene, not a photograph of a documented place.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Inter"/>
                <a:ea typeface="Inter"/>
              </a:rPr>
              <a:t xml:space="preserve">Fictional creator. Original concept studies, not client work. A proposed working method for these self-initiated studies.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Inter"/>
                <a:ea typeface="Inter"/>
              </a:rPr>
              <a:t xml:space="preserve">Fictional creator. Original concept studies, not client work. All three are self-initiated concepts. No client commission is represented.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Inter"/>
                <a:ea typeface="Inter"/>
              </a:rPr>
              <a:t xml:space="preserve">Fictional creator. Original concept studies, not client work. Replace this invitation with your actual next step and contact.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d074c4ee7c0453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b3c264c4e0f4e05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fab2d60fb4248a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46cabf0484b43fd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72a771bd9484c27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a25aaada9e9402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3864DF50-28B2-44EF-90B2-9129CBFB0A3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A1AAB34B-6B30-45F1-BA83-9C98EC38A7FE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CC46986C-63BA-4EBD-BD94-FED5C6F635E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F7F1BF86-14AE-427E-BD7B-C6D1969951E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B1241412-AF3B-46B9-9B29-4DBA23377C5D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CE7A1249-5A35-4748-83FB-8C7979F7B67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41DAB385-6F3D-4322-8DCF-958083A0B5B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8600D07E-D1C1-4F77-8E75-BEA207E96497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51572CD9-31A4-4CAF-92D0-C155FD30D2ED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5CB02702-3707-42EC-B46A-52ADE437615D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d465d560af449c1" /><Relationship Type="http://schemas.openxmlformats.org/officeDocument/2006/relationships/slideLayout" Target="/ppt/slideLayouts/slideLayout1.xml" Id="Rcbfabc7efe024579" /><Relationship Type="http://schemas.openxmlformats.org/officeDocument/2006/relationships/slideLayout" Target="/ppt/slideLayouts/slideLayout2.xml" Id="R480d464e28724e29" /><Relationship Type="http://schemas.openxmlformats.org/officeDocument/2006/relationships/slideLayout" Target="/ppt/slideLayouts/slideLayout3.xml" Id="R0f87d4c4fbef44e1" /><Relationship Type="http://schemas.openxmlformats.org/officeDocument/2006/relationships/slideLayout" Target="/ppt/slideLayouts/slideLayout4.xml" Id="R83ae5fe9b82e41f7" /><Relationship Type="http://schemas.openxmlformats.org/officeDocument/2006/relationships/slideLayout" Target="/ppt/slideLayouts/slideLayout5.xml" Id="R6d7348b96ea340c4" /><Relationship Type="http://schemas.openxmlformats.org/officeDocument/2006/relationships/slideLayout" Target="/ppt/slideLayouts/slideLayout6.xml" Id="R7d1b781e7acc4551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bfabc7efe024579"/>
    <p:sldLayoutId xmlns:r="http://schemas.openxmlformats.org/officeDocument/2006/relationships" id="2147483650" r:id="R480d464e28724e29"/>
    <p:sldLayoutId xmlns:r="http://schemas.openxmlformats.org/officeDocument/2006/relationships" id="2147483651" r:id="R0f87d4c4fbef44e1"/>
    <p:sldLayoutId xmlns:r="http://schemas.openxmlformats.org/officeDocument/2006/relationships" id="2147483652" r:id="R83ae5fe9b82e41f7"/>
    <p:sldLayoutId xmlns:r="http://schemas.openxmlformats.org/officeDocument/2006/relationships" id="2147483653" r:id="R6d7348b96ea340c4"/>
    <p:sldLayoutId xmlns:r="http://schemas.openxmlformats.org/officeDocument/2006/relationships" id="2147483654" r:id="R7d1b781e7acc4551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119f79b45f34554" /><Relationship Type="http://schemas.openxmlformats.org/officeDocument/2006/relationships/image" Target="../media/paper-paper.png" Id="R8687dc0fe1944af1" /><Relationship Type="http://schemas.openxmlformats.org/officeDocument/2006/relationships/notesSlide" Target="/ppt/notesSlides/notesSlide1.xml" Id="R93181f22dfc847e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b416f99e0624683" /><Relationship Type="http://schemas.openxmlformats.org/officeDocument/2006/relationships/notesSlide" Target="/ppt/notesSlides/notesSlide2.xml" Id="R5909b24c24524b0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6b1c654530b4d87" /><Relationship Type="http://schemas.openxmlformats.org/officeDocument/2006/relationships/notesSlide" Target="/ppt/notesSlides/notesSlide3.xml" Id="R573969e073aa4ec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3c064187b6948c7" /><Relationship Type="http://schemas.openxmlformats.org/officeDocument/2006/relationships/image" Target="../media/paper-journal.png" Id="Rfc5a393c66de4c9b" /><Relationship Type="http://schemas.openxmlformats.org/officeDocument/2006/relationships/notesSlide" Target="/ppt/notesSlides/notesSlide4.xml" Id="Ra99c9c5a2ac5479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d97a82657724765" /><Relationship Type="http://schemas.openxmlformats.org/officeDocument/2006/relationships/image" Target="../media/paper-materials.png" Id="R087ea9f2428d4418" /><Relationship Type="http://schemas.openxmlformats.org/officeDocument/2006/relationships/notesSlide" Target="/ppt/notesSlides/notesSlide5.xml" Id="R2df99a80e320446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0fca9059f614428" /><Relationship Type="http://schemas.openxmlformats.org/officeDocument/2006/relationships/image" Target="../media/paper-objects.png" Id="R9a0436e5595f4ce6" /><Relationship Type="http://schemas.openxmlformats.org/officeDocument/2006/relationships/notesSlide" Target="/ppt/notesSlides/notesSlide6.xml" Id="R647e4c353bf641d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143aa51d4ad41bd" /><Relationship Type="http://schemas.openxmlformats.org/officeDocument/2006/relationships/image" Target="../media/paper-walk.png" Id="R3df4442ac04d486f" /><Relationship Type="http://schemas.openxmlformats.org/officeDocument/2006/relationships/notesSlide" Target="/ppt/notesSlides/notesSlide7.xml" Id="R8edcc729dbf844f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a1bda39a5cf4d75" /><Relationship Type="http://schemas.openxmlformats.org/officeDocument/2006/relationships/notesSlide" Target="/ppt/notesSlides/notesSlide8.xml" Id="R1373463f554e4d3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cc23d8ec78f45df" /><Relationship Type="http://schemas.openxmlformats.org/officeDocument/2006/relationships/notesSlide" Target="/ppt/notesSlides/notesSlide9.xml" Id="R50c0ddc5da9d434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4fbe1499f2e465b" /><Relationship Type="http://schemas.openxmlformats.org/officeDocument/2006/relationships/image" Target="../media/paper-paper.png" Id="Ra205fe7ec4eb4313" /><Relationship Type="http://schemas.openxmlformats.org/officeDocument/2006/relationships/notesSlide" Target="/ppt/notesSlides/notesSlide10.xml" Id="Rf6c9a33220f44e1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3ECD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9" name="" descr="Original AI concept study: paper">
            <a:extLst xmlns:a="http://schemas.openxmlformats.org/drawingml/2006/main">
              <a:ext uri="{FF2B5EF4-FFF2-40B4-BE49-F238E27FC236}">
                <a16:creationId xmlns:a16="http://schemas.microsoft.com/office/drawing/2014/main" id="{D5178B76-DAC1-4037-AA7E-13EC0254F70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87dc0fe1944af1"/>
          <a:srcRect xmlns:a="http://schemas.openxmlformats.org/drawingml/2006/main" l="0" r="0" t="27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slot.cover.brand">
            <a:extLst xmlns:a="http://schemas.openxmlformats.org/drawingml/2006/main">
              <a:ext uri="{FF2B5EF4-FFF2-40B4-BE49-F238E27FC236}">
                <a16:creationId xmlns:a16="http://schemas.microsoft.com/office/drawing/2014/main" id="{D1CF2C23-A9FE-48E0-B28A-28A269AFE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3" name="slot.cover.edition">
            <a:extLst xmlns:a="http://schemas.openxmlformats.org/drawingml/2006/main">
              <a:ext uri="{FF2B5EF4-FFF2-40B4-BE49-F238E27FC236}">
                <a16:creationId xmlns:a16="http://schemas.microsoft.com/office/drawing/2014/main" id="{E4298806-4554-4163-B8E3-80F73DB70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Selected studies / 2026</a:t>
            </a:r>
          </a:p>
        </p:txBody>
      </p:sp>
      <p:sp>
        <p:nvSpPr>
          <p:cNvPr id="4" name="slot.cover.title">
            <a:extLst xmlns:a="http://schemas.openxmlformats.org/drawingml/2006/main">
              <a:ext uri="{FF2B5EF4-FFF2-40B4-BE49-F238E27FC236}">
                <a16:creationId xmlns:a16="http://schemas.microsoft.com/office/drawing/2014/main" id="{F65AE35B-327B-40A1-8D25-E327D6D66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657350"/>
            <a:ext cx="676275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A few things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I’ve made.</a:t>
            </a:r>
          </a:p>
        </p:txBody>
      </p:sp>
      <p:sp>
        <p:nvSpPr>
          <p:cNvPr id="5" name="slot.cover.body">
            <a:extLst xmlns:a="http://schemas.openxmlformats.org/drawingml/2006/main">
              <a:ext uri="{FF2B5EF4-FFF2-40B4-BE49-F238E27FC236}">
                <a16:creationId xmlns:a16="http://schemas.microsoft.com/office/drawing/2014/main" id="{BEAC0DD7-1F0C-4374-99B1-CBE872395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781550"/>
            <a:ext cx="5619750" cy="923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20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Print, objects and the details in between.</a:t>
            </a:r>
          </a:p>
        </p:txBody>
      </p:sp>
      <p:sp>
        <p:nvSpPr>
          <p:cNvPr id="6" name="slot.cover.label">
            <a:extLst xmlns:a="http://schemas.openxmlformats.org/drawingml/2006/main">
              <a:ext uri="{FF2B5EF4-FFF2-40B4-BE49-F238E27FC236}">
                <a16:creationId xmlns:a16="http://schemas.microsoft.com/office/drawing/2014/main" id="{D37F0CD6-CD23-4D5C-9702-B1531B310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924550"/>
            <a:ext cx="85725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pPr>
            <a:r>
              <a:rPr sz="1125" b="0">
                <a:solidFill>
                  <a:srgbClr val="4C2534"/>
                </a:solidFill>
                <a:latin typeface="Inter"/>
                <a:ea typeface="Inter"/>
                <a:cs typeface="Inter"/>
              </a:rPr>
              <a:t xml:space="preserve">A portfolio of self-initiated studies</a:t>
            </a:r>
          </a:p>
        </p:txBody>
      </p:sp>
      <p:sp>
        <p:nvSpPr>
          <p:cNvPr id="7" name="slot.cover.note">
            <a:extLst xmlns:a="http://schemas.openxmlformats.org/drawingml/2006/main">
              <a:ext uri="{FF2B5EF4-FFF2-40B4-BE49-F238E27FC236}">
                <a16:creationId xmlns:a16="http://schemas.microsoft.com/office/drawing/2014/main" id="{18A37978-FB46-4FEA-B8A6-BD0C69406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8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Fictional creator. Original concept studies, not client work.</a:t>
            </a:r>
          </a:p>
        </p:txBody>
      </p:sp>
      <p:sp>
        <p:nvSpPr>
          <p:cNvPr id="8" name="slot.cover.number">
            <a:extLst xmlns:a="http://schemas.openxmlformats.org/drawingml/2006/main">
              <a:ext uri="{FF2B5EF4-FFF2-40B4-BE49-F238E27FC236}">
                <a16:creationId xmlns:a16="http://schemas.microsoft.com/office/drawing/2014/main" id="{37D396E9-C8C4-4C60-AD55-6A706A7E2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01 / 10</a:t>
            </a:r>
          </a:p>
        </p:txBody>
      </p:sp>
    </p:spTree>
    <p:extLst>
      <p:ext uri="{BB962C8B-B14F-4D97-AF65-F5344CB8AC3E}">
        <p14:creationId xmlns:p14="http://schemas.microsoft.com/office/powerpoint/2010/main" val="201115415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4C253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slot.intro.brand">
            <a:extLst xmlns:a="http://schemas.openxmlformats.org/drawingml/2006/main">
              <a:ext uri="{FF2B5EF4-FFF2-40B4-BE49-F238E27FC236}">
                <a16:creationId xmlns:a16="http://schemas.microsoft.com/office/drawing/2014/main" id="{F097B5B3-33CF-4F91-B1C5-04D34593F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intro.edition">
            <a:extLst xmlns:a="http://schemas.openxmlformats.org/drawingml/2006/main">
              <a:ext uri="{FF2B5EF4-FFF2-40B4-BE49-F238E27FC236}">
                <a16:creationId xmlns:a16="http://schemas.microsoft.com/office/drawing/2014/main" id="{F11C6A2C-9148-4DD3-975D-4D84E4E37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Selected studies / 2026</a:t>
            </a:r>
          </a:p>
        </p:txBody>
      </p:sp>
      <p:sp>
        <p:nvSpPr>
          <p:cNvPr id="3" name="slot.intro.title">
            <a:extLst xmlns:a="http://schemas.openxmlformats.org/drawingml/2006/main">
              <a:ext uri="{FF2B5EF4-FFF2-40B4-BE49-F238E27FC236}">
                <a16:creationId xmlns:a16="http://schemas.microsoft.com/office/drawing/2014/main" id="{7BE87EF6-9EC1-49D0-8104-35AE8C1F4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285875"/>
            <a:ext cx="10668000" cy="200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rPr>
              <a:t xml:space="preserve">Small projects,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rPr>
              <a:t xml:space="preserve">close attention.</a:t>
            </a:r>
          </a:p>
        </p:txBody>
      </p:sp>
      <p:sp>
        <p:nvSpPr>
          <p:cNvPr id="4" name="slot.intro.body">
            <a:extLst xmlns:a="http://schemas.openxmlformats.org/drawingml/2006/main">
              <a:ext uri="{FF2B5EF4-FFF2-40B4-BE49-F238E27FC236}">
                <a16:creationId xmlns:a16="http://schemas.microsoft.com/office/drawing/2014/main" id="{16961692-3F0E-434C-ABFC-486ACDF32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7825" y="3876675"/>
            <a:ext cx="6057900" cy="1762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2100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An independent practice working across print, object studies and visual storytelling. I’m interested in familiar materials and the details that make them feel new.</a:t>
            </a:r>
          </a:p>
        </p:txBody>
      </p:sp>
      <p:sp>
        <p:nvSpPr>
          <p:cNvPr id="5" name="slot.intro.aside">
            <a:extLst xmlns:a="http://schemas.openxmlformats.org/drawingml/2006/main">
              <a:ext uri="{FF2B5EF4-FFF2-40B4-BE49-F238E27FC236}">
                <a16:creationId xmlns:a16="http://schemas.microsoft.com/office/drawing/2014/main" id="{16AD1D73-09D3-4722-928D-D5E149E28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00525"/>
            <a:ext cx="3619500" cy="1381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defPPr>
            <a:lvl1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1pPr>
            <a:lvl2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2pPr>
            <a:lvl3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3pPr>
            <a:lvl4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4pPr>
            <a:lvl5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5pPr>
            <a:lvl6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6pPr>
            <a:lvl7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7pPr>
            <a:lvl8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8pPr>
            <a:lvl9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pPr>
            <a:r>
              <a:rPr sz="1725" b="0">
                <a:solidFill>
                  <a:srgbClr val="D9CCE4"/>
                </a:solidFill>
                <a:latin typeface="Inter"/>
                <a:ea typeface="Inter"/>
                <a:cs typeface="Inter"/>
              </a:rPr>
              <a:t xml:space="preserve">A quiet composition. A useful edit. Enough room for the work.</a:t>
            </a:r>
          </a:p>
        </p:txBody>
      </p:sp>
      <p:sp>
        <p:nvSpPr>
          <p:cNvPr id="6" name="slot.intro.caption">
            <a:extLst xmlns:a="http://schemas.openxmlformats.org/drawingml/2006/main">
              <a:ext uri="{FF2B5EF4-FFF2-40B4-BE49-F238E27FC236}">
                <a16:creationId xmlns:a16="http://schemas.microsoft.com/office/drawing/2014/main" id="{F8778F83-6148-4056-8229-1644F6E2F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0483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defPPr>
            <a:lvl1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1pPr>
            <a:lvl2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2pPr>
            <a:lvl3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3pPr>
            <a:lvl4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4pPr>
            <a:lvl5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5pPr>
            <a:lvl6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6pPr>
            <a:lvl7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7pPr>
            <a:lvl8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8pPr>
            <a:lvl9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pPr>
            <a:r>
              <a:rPr sz="975" b="0">
                <a:solidFill>
                  <a:srgbClr val="D9CCE4"/>
                </a:solidFill>
                <a:latin typeface="Inter"/>
                <a:ea typeface="Inter"/>
                <a:cs typeface="Inter"/>
              </a:rPr>
              <a:t xml:space="preserve">Mira Lane is a fictional practice created for this concept portfolio.</a:t>
            </a:r>
          </a:p>
        </p:txBody>
      </p:sp>
      <p:sp>
        <p:nvSpPr>
          <p:cNvPr id="7" name="slot.intro.note">
            <a:extLst xmlns:a="http://schemas.openxmlformats.org/drawingml/2006/main">
              <a:ext uri="{FF2B5EF4-FFF2-40B4-BE49-F238E27FC236}">
                <a16:creationId xmlns:a16="http://schemas.microsoft.com/office/drawing/2014/main" id="{75C7A838-8056-4A83-880A-42CDDA215E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825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Fictional creator. Original concept studies, not client work.</a:t>
            </a:r>
          </a:p>
        </p:txBody>
      </p:sp>
      <p:sp>
        <p:nvSpPr>
          <p:cNvPr id="8" name="slot.intro.number">
            <a:extLst xmlns:a="http://schemas.openxmlformats.org/drawingml/2006/main">
              <a:ext uri="{FF2B5EF4-FFF2-40B4-BE49-F238E27FC236}">
                <a16:creationId xmlns:a16="http://schemas.microsoft.com/office/drawing/2014/main" id="{C0642807-381A-4DCD-BDD0-75821D08D5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02 / 10</a:t>
            </a:r>
          </a:p>
        </p:txBody>
      </p:sp>
    </p:spTree>
    <p:extLst>
      <p:ext uri="{BB962C8B-B14F-4D97-AF65-F5344CB8AC3E}">
        <p14:creationId xmlns:p14="http://schemas.microsoft.com/office/powerpoint/2010/main" val="157419352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D9CCE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9" name="slot.index.brand">
            <a:extLst xmlns:a="http://schemas.openxmlformats.org/drawingml/2006/main">
              <a:ext uri="{FF2B5EF4-FFF2-40B4-BE49-F238E27FC236}">
                <a16:creationId xmlns:a16="http://schemas.microsoft.com/office/drawing/2014/main" id="{FECF0FE0-5587-4F66-8B23-AF264CF69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index.edition">
            <a:extLst xmlns:a="http://schemas.openxmlformats.org/drawingml/2006/main">
              <a:ext uri="{FF2B5EF4-FFF2-40B4-BE49-F238E27FC236}">
                <a16:creationId xmlns:a16="http://schemas.microsoft.com/office/drawing/2014/main" id="{7BF4893A-42F1-4E97-916B-0702E68A2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Selected studies / 2026</a:t>
            </a:r>
          </a:p>
        </p:txBody>
      </p:sp>
      <p:sp>
        <p:nvSpPr>
          <p:cNvPr id="3" name="slot.index.title">
            <a:extLst xmlns:a="http://schemas.openxmlformats.org/drawingml/2006/main">
              <a:ext uri="{FF2B5EF4-FFF2-40B4-BE49-F238E27FC236}">
                <a16:creationId xmlns:a16="http://schemas.microsoft.com/office/drawing/2014/main" id="{59D94C80-CDD0-4977-BD7C-80CA550E8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114425"/>
            <a:ext cx="10858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Three studies</a:t>
            </a:r>
          </a:p>
        </p:txBody>
      </p:sp>
      <p:sp>
        <p:nvSpPr>
          <p:cNvPr id="4" name="box.index.rule0">
            <a:extLst xmlns:a="http://schemas.openxmlformats.org/drawingml/2006/main">
              <a:ext uri="{FF2B5EF4-FFF2-40B4-BE49-F238E27FC236}">
                <a16:creationId xmlns:a16="http://schemas.microsoft.com/office/drawing/2014/main" id="{0F66F4EB-6CDC-4B47-9C1A-D57A0223D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2800350"/>
            <a:ext cx="111252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C2534"/>
          </a:solidFill>
          <a:ln xmlns:a="http://schemas.openxmlformats.org/drawingml/2006/main" w="0">
            <a:noFill/>
          </a:ln>
        </p:spPr>
      </p:sp>
      <p:sp>
        <p:nvSpPr>
          <p:cNvPr id="5" name="slot.index.n0">
            <a:extLst xmlns:a="http://schemas.openxmlformats.org/drawingml/2006/main">
              <a:ext uri="{FF2B5EF4-FFF2-40B4-BE49-F238E27FC236}">
                <a16:creationId xmlns:a16="http://schemas.microsoft.com/office/drawing/2014/main" id="{044BDD9E-4EF9-4B17-BFDE-97C2D5374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3009900"/>
            <a:ext cx="952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01</a:t>
            </a:r>
          </a:p>
        </p:txBody>
      </p:sp>
      <p:sp>
        <p:nvSpPr>
          <p:cNvPr id="6" name="slot.index.project0">
            <a:extLst xmlns:a="http://schemas.openxmlformats.org/drawingml/2006/main">
              <a:ext uri="{FF2B5EF4-FFF2-40B4-BE49-F238E27FC236}">
                <a16:creationId xmlns:a16="http://schemas.microsoft.com/office/drawing/2014/main" id="{4EED587B-A8A7-48C0-9FEB-B729228E8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943100" y="2981325"/>
            <a:ext cx="628650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rPr>
              <a:t xml:space="preserve">Margin Journal</a:t>
            </a:r>
          </a:p>
        </p:txBody>
      </p:sp>
      <p:sp>
        <p:nvSpPr>
          <p:cNvPr id="7" name="slot.index.discipline0">
            <a:extLst xmlns:a="http://schemas.openxmlformats.org/drawingml/2006/main">
              <a:ext uri="{FF2B5EF4-FFF2-40B4-BE49-F238E27FC236}">
                <a16:creationId xmlns:a16="http://schemas.microsoft.com/office/drawing/2014/main" id="{0B245F8A-894E-441B-AA20-E76C8EBBE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3152775"/>
            <a:ext cx="2857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4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Editorial direction</a:t>
            </a:r>
          </a:p>
        </p:txBody>
      </p:sp>
      <p:sp>
        <p:nvSpPr>
          <p:cNvPr id="8" name="box.index.rule1">
            <a:extLst xmlns:a="http://schemas.openxmlformats.org/drawingml/2006/main">
              <a:ext uri="{FF2B5EF4-FFF2-40B4-BE49-F238E27FC236}">
                <a16:creationId xmlns:a16="http://schemas.microsoft.com/office/drawing/2014/main" id="{6210E4CF-E6FE-47EB-8058-63E7AD280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3876675"/>
            <a:ext cx="111252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C2534"/>
          </a:solidFill>
          <a:ln xmlns:a="http://schemas.openxmlformats.org/drawingml/2006/main" w="0">
            <a:noFill/>
          </a:ln>
        </p:spPr>
      </p:sp>
      <p:sp>
        <p:nvSpPr>
          <p:cNvPr id="9" name="slot.index.n1">
            <a:extLst xmlns:a="http://schemas.openxmlformats.org/drawingml/2006/main">
              <a:ext uri="{FF2B5EF4-FFF2-40B4-BE49-F238E27FC236}">
                <a16:creationId xmlns:a16="http://schemas.microsoft.com/office/drawing/2014/main" id="{5A27A4A3-8F06-4592-8B9D-FE6133C62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4086225"/>
            <a:ext cx="952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02</a:t>
            </a:r>
          </a:p>
        </p:txBody>
      </p:sp>
      <p:sp>
        <p:nvSpPr>
          <p:cNvPr id="10" name="slot.index.project1">
            <a:extLst xmlns:a="http://schemas.openxmlformats.org/drawingml/2006/main">
              <a:ext uri="{FF2B5EF4-FFF2-40B4-BE49-F238E27FC236}">
                <a16:creationId xmlns:a16="http://schemas.microsoft.com/office/drawing/2014/main" id="{01EFDFD3-6965-4C3A-A6D9-CED9E81FB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943100" y="4057650"/>
            <a:ext cx="628650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rPr>
              <a:t xml:space="preserve">Quiet Objects</a:t>
            </a:r>
          </a:p>
        </p:txBody>
      </p:sp>
      <p:sp>
        <p:nvSpPr>
          <p:cNvPr id="11" name="slot.index.discipline1">
            <a:extLst xmlns:a="http://schemas.openxmlformats.org/drawingml/2006/main">
              <a:ext uri="{FF2B5EF4-FFF2-40B4-BE49-F238E27FC236}">
                <a16:creationId xmlns:a16="http://schemas.microsoft.com/office/drawing/2014/main" id="{5FDB3429-7871-4A00-A13B-2DAE45779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4229100"/>
            <a:ext cx="2857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4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Still-life direction</a:t>
            </a:r>
          </a:p>
        </p:txBody>
      </p:sp>
      <p:sp>
        <p:nvSpPr>
          <p:cNvPr id="12" name="box.index.rule2">
            <a:extLst xmlns:a="http://schemas.openxmlformats.org/drawingml/2006/main">
              <a:ext uri="{FF2B5EF4-FFF2-40B4-BE49-F238E27FC236}">
                <a16:creationId xmlns:a16="http://schemas.microsoft.com/office/drawing/2014/main" id="{76CA5533-1B78-47BA-A230-7E07A1AB9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4953000"/>
            <a:ext cx="111252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C2534"/>
          </a:solidFill>
          <a:ln xmlns:a="http://schemas.openxmlformats.org/drawingml/2006/main" w="0">
            <a:noFill/>
          </a:ln>
        </p:spPr>
      </p:sp>
      <p:sp>
        <p:nvSpPr>
          <p:cNvPr id="13" name="slot.index.n2">
            <a:extLst xmlns:a="http://schemas.openxmlformats.org/drawingml/2006/main">
              <a:ext uri="{FF2B5EF4-FFF2-40B4-BE49-F238E27FC236}">
                <a16:creationId xmlns:a16="http://schemas.microsoft.com/office/drawing/2014/main" id="{FE30F831-C9B1-4B76-B191-D93ED6308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5162550"/>
            <a:ext cx="952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03</a:t>
            </a:r>
          </a:p>
        </p:txBody>
      </p:sp>
      <p:sp>
        <p:nvSpPr>
          <p:cNvPr id="14" name="slot.index.project2">
            <a:extLst xmlns:a="http://schemas.openxmlformats.org/drawingml/2006/main">
              <a:ext uri="{FF2B5EF4-FFF2-40B4-BE49-F238E27FC236}">
                <a16:creationId xmlns:a16="http://schemas.microsoft.com/office/drawing/2014/main" id="{CDC3A3C1-049F-42DB-9CD3-AC5EEED5B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943100" y="5133975"/>
            <a:ext cx="628650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rPr>
              <a:t xml:space="preserve">After the Rain</a:t>
            </a:r>
          </a:p>
        </p:txBody>
      </p:sp>
      <p:sp>
        <p:nvSpPr>
          <p:cNvPr id="15" name="slot.index.discipline2">
            <a:extLst xmlns:a="http://schemas.openxmlformats.org/drawingml/2006/main">
              <a:ext uri="{FF2B5EF4-FFF2-40B4-BE49-F238E27FC236}">
                <a16:creationId xmlns:a16="http://schemas.microsoft.com/office/drawing/2014/main" id="{12D5CDC1-C053-4B63-8720-E186C9FAE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5305425"/>
            <a:ext cx="2857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4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Visual storytelling</a:t>
            </a:r>
          </a:p>
        </p:txBody>
      </p:sp>
      <p:sp>
        <p:nvSpPr>
          <p:cNvPr id="16" name="slot.index.caption">
            <a:extLst xmlns:a="http://schemas.openxmlformats.org/drawingml/2006/main">
              <a:ext uri="{FF2B5EF4-FFF2-40B4-BE49-F238E27FC236}">
                <a16:creationId xmlns:a16="http://schemas.microsoft.com/office/drawing/2014/main" id="{71B1F755-55E9-4A17-B466-E96F7902B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115050"/>
            <a:ext cx="10953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0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Three directions, connected by a close look at everyday materials.</a:t>
            </a:r>
          </a:p>
        </p:txBody>
      </p:sp>
      <p:sp>
        <p:nvSpPr>
          <p:cNvPr id="17" name="slot.index.note">
            <a:extLst xmlns:a="http://schemas.openxmlformats.org/drawingml/2006/main">
              <a:ext uri="{FF2B5EF4-FFF2-40B4-BE49-F238E27FC236}">
                <a16:creationId xmlns:a16="http://schemas.microsoft.com/office/drawing/2014/main" id="{B9B197ED-059F-49C3-86DE-9E0161079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8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Fictional creator. Original concept studies, not client work.</a:t>
            </a:r>
          </a:p>
        </p:txBody>
      </p:sp>
      <p:sp>
        <p:nvSpPr>
          <p:cNvPr id="18" name="slot.index.number">
            <a:extLst xmlns:a="http://schemas.openxmlformats.org/drawingml/2006/main">
              <a:ext uri="{FF2B5EF4-FFF2-40B4-BE49-F238E27FC236}">
                <a16:creationId xmlns:a16="http://schemas.microsoft.com/office/drawing/2014/main" id="{E22070C7-8520-4174-8D11-93A9520DC6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03 / 10</a:t>
            </a:r>
          </a:p>
        </p:txBody>
      </p:sp>
    </p:spTree>
    <p:extLst>
      <p:ext uri="{BB962C8B-B14F-4D97-AF65-F5344CB8AC3E}">
        <p14:creationId xmlns:p14="http://schemas.microsoft.com/office/powerpoint/2010/main" val="110111893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3ECD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slot.journal.brand">
            <a:extLst xmlns:a="http://schemas.openxmlformats.org/drawingml/2006/main">
              <a:ext uri="{FF2B5EF4-FFF2-40B4-BE49-F238E27FC236}">
                <a16:creationId xmlns:a16="http://schemas.microsoft.com/office/drawing/2014/main" id="{C1477795-ACD5-4310-92AD-E6B28EC9F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journal.edition">
            <a:extLst xmlns:a="http://schemas.openxmlformats.org/drawingml/2006/main">
              <a:ext uri="{FF2B5EF4-FFF2-40B4-BE49-F238E27FC236}">
                <a16:creationId xmlns:a16="http://schemas.microsoft.com/office/drawing/2014/main" id="{7A5BFE4D-AF79-4107-87F9-C96B29B13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Selected studies / 2026</a:t>
            </a:r>
          </a:p>
        </p:txBody>
      </p:sp>
      <p:pic>
        <p:nvPicPr>
          <p:cNvPr id="3" name="" descr="Original AI concept study: journal">
            <a:extLst xmlns:a="http://schemas.openxmlformats.org/drawingml/2006/main">
              <a:ext uri="{FF2B5EF4-FFF2-40B4-BE49-F238E27FC236}">
                <a16:creationId xmlns:a16="http://schemas.microsoft.com/office/drawing/2014/main" id="{3640D95A-4FB8-4279-8702-984F86D42DF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5a393c66de4c9b"/>
          <a:srcRect xmlns:a="http://schemas.openxmlformats.org/drawingml/2006/main" l="0" r="0" t="7219" b="7219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-120000">
            <a:off x="552450" y="1314450"/>
            <a:ext cx="7124700" cy="4572000"/>
          </a:xfrm>
          <a:prstGeom xmlns:a="http://schemas.openxmlformats.org/drawingml/2006/main" prst="rect">
            <a:avLst/>
          </a:prstGeom>
        </p:spPr>
      </p:pic>
      <p:sp>
        <p:nvSpPr>
          <p:cNvPr id="4" name="slot.journal.label">
            <a:extLst xmlns:a="http://schemas.openxmlformats.org/drawingml/2006/main">
              <a:ext uri="{FF2B5EF4-FFF2-40B4-BE49-F238E27FC236}">
                <a16:creationId xmlns:a16="http://schemas.microsoft.com/office/drawing/2014/main" id="{C8FBAA3D-0AFE-40FB-821E-4C4B8378C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29600" y="1323975"/>
            <a:ext cx="33813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pPr>
            <a:r>
              <a:rPr sz="1125" b="0">
                <a:solidFill>
                  <a:srgbClr val="4C2534"/>
                </a:solidFill>
                <a:latin typeface="Inter"/>
                <a:ea typeface="Inter"/>
                <a:cs typeface="Inter"/>
              </a:rPr>
              <a:t xml:space="preserve">Editorial direction</a:t>
            </a:r>
          </a:p>
        </p:txBody>
      </p:sp>
      <p:sp>
        <p:nvSpPr>
          <p:cNvPr id="5" name="slot.journal.title">
            <a:extLst xmlns:a="http://schemas.openxmlformats.org/drawingml/2006/main">
              <a:ext uri="{FF2B5EF4-FFF2-40B4-BE49-F238E27FC236}">
                <a16:creationId xmlns:a16="http://schemas.microsoft.com/office/drawing/2014/main" id="{935466E1-02BF-4BD2-A94C-B427225D5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1962150"/>
            <a:ext cx="3457575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Margin Journal</a:t>
            </a:r>
          </a:p>
        </p:txBody>
      </p:sp>
      <p:sp>
        <p:nvSpPr>
          <p:cNvPr id="6" name="slot.journal.body">
            <a:extLst xmlns:a="http://schemas.openxmlformats.org/drawingml/2006/main">
              <a:ext uri="{FF2B5EF4-FFF2-40B4-BE49-F238E27FC236}">
                <a16:creationId xmlns:a16="http://schemas.microsoft.com/office/drawing/2014/main" id="{3B3D3540-DEA4-46AF-9C22-EA8B9C125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29600" y="3733800"/>
            <a:ext cx="333375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7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An independent journal about the texture of ordinary things.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7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Use a quiet grid, generous margins and one deep color to hold the issue together.</a:t>
            </a:r>
          </a:p>
        </p:txBody>
      </p:sp>
      <p:sp>
        <p:nvSpPr>
          <p:cNvPr id="7" name="slot.journal.reflection">
            <a:extLst xmlns:a="http://schemas.openxmlformats.org/drawingml/2006/main">
              <a:ext uri="{FF2B5EF4-FFF2-40B4-BE49-F238E27FC236}">
                <a16:creationId xmlns:a16="http://schemas.microsoft.com/office/drawing/2014/main" id="{294052E5-E339-402F-BDE7-37490E0E9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29600" y="5591175"/>
            <a:ext cx="33337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776B6E"/>
                </a:solidFill>
                <a:latin typeface="Inter"/>
                <a:ea typeface="Inter"/>
                <a:cs typeface="Inter"/>
              </a:rPr>
              <a:t xml:space="preserve">A study in pacing, paper and the space around an image.</a:t>
            </a:r>
          </a:p>
        </p:txBody>
      </p:sp>
      <p:sp>
        <p:nvSpPr>
          <p:cNvPr id="8" name="slot.journal.caption">
            <a:extLst xmlns:a="http://schemas.openxmlformats.org/drawingml/2006/main">
              <a:ext uri="{FF2B5EF4-FFF2-40B4-BE49-F238E27FC236}">
                <a16:creationId xmlns:a16="http://schemas.microsoft.com/office/drawing/2014/main" id="{3001609D-4B7B-4201-BF97-F8BB9B5BF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1500" y="6067425"/>
            <a:ext cx="7096125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defPPr>
            <a:lvl1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1pPr>
            <a:lvl2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2pPr>
            <a:lvl3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3pPr>
            <a:lvl4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4pPr>
            <a:lvl5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5pPr>
            <a:lvl6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6pPr>
            <a:lvl7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7pPr>
            <a:lvl8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8pPr>
            <a:lvl9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pPr>
            <a:r>
              <a:rPr sz="975" b="0">
                <a:solidFill>
                  <a:srgbClr val="776B6E"/>
                </a:solidFill>
                <a:latin typeface="Inter"/>
                <a:ea typeface="Inter"/>
                <a:cs typeface="Inter"/>
              </a:rPr>
              <a:t xml:space="preserve">Self-initiated concept. Original AI-generated print study.</a:t>
            </a:r>
          </a:p>
        </p:txBody>
      </p:sp>
      <p:sp>
        <p:nvSpPr>
          <p:cNvPr id="9" name="slot.journal.note">
            <a:extLst xmlns:a="http://schemas.openxmlformats.org/drawingml/2006/main">
              <a:ext uri="{FF2B5EF4-FFF2-40B4-BE49-F238E27FC236}">
                <a16:creationId xmlns:a16="http://schemas.microsoft.com/office/drawing/2014/main" id="{B08E4C88-6DEF-43A7-98AD-8F6B0DC03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8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Fictional creator. Original concept studies, not client work.</a:t>
            </a:r>
          </a:p>
        </p:txBody>
      </p:sp>
      <p:sp>
        <p:nvSpPr>
          <p:cNvPr id="10" name="slot.journal.number">
            <a:extLst xmlns:a="http://schemas.openxmlformats.org/drawingml/2006/main">
              <a:ext uri="{FF2B5EF4-FFF2-40B4-BE49-F238E27FC236}">
                <a16:creationId xmlns:a16="http://schemas.microsoft.com/office/drawing/2014/main" id="{186A9C27-2F8C-455B-A8FF-0499EC949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04 / 10</a:t>
            </a:r>
          </a:p>
        </p:txBody>
      </p:sp>
    </p:spTree>
    <p:extLst>
      <p:ext uri="{BB962C8B-B14F-4D97-AF65-F5344CB8AC3E}">
        <p14:creationId xmlns:p14="http://schemas.microsoft.com/office/powerpoint/2010/main" val="39368219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EEE0A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slot.materials.brand">
            <a:extLst xmlns:a="http://schemas.openxmlformats.org/drawingml/2006/main">
              <a:ext uri="{FF2B5EF4-FFF2-40B4-BE49-F238E27FC236}">
                <a16:creationId xmlns:a16="http://schemas.microsoft.com/office/drawing/2014/main" id="{90702734-533F-4F30-9020-4B06F02C7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materials.edition">
            <a:extLst xmlns:a="http://schemas.openxmlformats.org/drawingml/2006/main">
              <a:ext uri="{FF2B5EF4-FFF2-40B4-BE49-F238E27FC236}">
                <a16:creationId xmlns:a16="http://schemas.microsoft.com/office/drawing/2014/main" id="{CD1001E7-222F-4D88-AEFD-662697BF4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Selected studies / 2026</a:t>
            </a:r>
          </a:p>
        </p:txBody>
      </p:sp>
      <p:sp>
        <p:nvSpPr>
          <p:cNvPr id="3" name="slot.materials.title">
            <a:extLst xmlns:a="http://schemas.openxmlformats.org/drawingml/2006/main">
              <a:ext uri="{FF2B5EF4-FFF2-40B4-BE49-F238E27FC236}">
                <a16:creationId xmlns:a16="http://schemas.microsoft.com/office/drawing/2014/main" id="{7D50C03A-86CE-4766-823C-02960ED25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266825"/>
            <a:ext cx="5743575" cy="2047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The details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set the tone.</a:t>
            </a:r>
          </a:p>
        </p:txBody>
      </p:sp>
      <p:sp>
        <p:nvSpPr>
          <p:cNvPr id="4" name="slot.materials.body">
            <a:extLst xmlns:a="http://schemas.openxmlformats.org/drawingml/2006/main">
              <a:ext uri="{FF2B5EF4-FFF2-40B4-BE49-F238E27FC236}">
                <a16:creationId xmlns:a16="http://schemas.microsoft.com/office/drawing/2014/main" id="{6AF283E5-8F35-420F-8436-0D7EF61D5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943350"/>
            <a:ext cx="4619625" cy="1485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20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Paper, color and surface are part of the same decision. The material study gives the publication a small, consistent vocabulary.</a:t>
            </a:r>
          </a:p>
        </p:txBody>
      </p:sp>
      <p:pic>
        <p:nvPicPr>
          <p:cNvPr id="5" name="" descr="Original AI concept study: materials">
            <a:extLst xmlns:a="http://schemas.openxmlformats.org/drawingml/2006/main">
              <a:ext uri="{FF2B5EF4-FFF2-40B4-BE49-F238E27FC236}">
                <a16:creationId xmlns:a16="http://schemas.microsoft.com/office/drawing/2014/main" id="{A54C7177-6F35-4B11-ABD4-835C626D7AB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7ea9f2428d4418"/>
          <a:srcRect xmlns:a="http://schemas.openxmlformats.org/drawingml/2006/main" l="0" r="0" t="145" b="145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180000">
            <a:off x="6019800" y="1352550"/>
            <a:ext cx="5476875" cy="4095750"/>
          </a:xfrm>
          <a:prstGeom xmlns:a="http://schemas.openxmlformats.org/drawingml/2006/main" prst="rect">
            <a:avLst/>
          </a:prstGeom>
        </p:spPr>
      </p:pic>
      <p:sp>
        <p:nvSpPr>
          <p:cNvPr id="6" name="slot.materials.caption">
            <a:extLst xmlns:a="http://schemas.openxmlformats.org/drawingml/2006/main">
              <a:ext uri="{FF2B5EF4-FFF2-40B4-BE49-F238E27FC236}">
                <a16:creationId xmlns:a16="http://schemas.microsoft.com/office/drawing/2014/main" id="{D8E38034-CFFF-4845-8151-EA86DE50C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5791200"/>
            <a:ext cx="5476875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pPr>
            <a:r>
              <a:rPr sz="1050" b="0">
                <a:solidFill>
                  <a:srgbClr val="4C2534"/>
                </a:solidFill>
                <a:latin typeface="Inter"/>
                <a:ea typeface="Inter"/>
                <a:cs typeface="Inter"/>
              </a:rPr>
              <a:t xml:space="preserve">Original AI material study for the concept direction.</a:t>
            </a:r>
          </a:p>
        </p:txBody>
      </p:sp>
      <p:sp>
        <p:nvSpPr>
          <p:cNvPr id="7" name="slot.materials.note">
            <a:extLst xmlns:a="http://schemas.openxmlformats.org/drawingml/2006/main">
              <a:ext uri="{FF2B5EF4-FFF2-40B4-BE49-F238E27FC236}">
                <a16:creationId xmlns:a16="http://schemas.microsoft.com/office/drawing/2014/main" id="{166DB459-523B-4C53-8A82-DE23C4AAA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8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Fictional creator. Original concept studies, not client work.</a:t>
            </a:r>
          </a:p>
        </p:txBody>
      </p:sp>
      <p:sp>
        <p:nvSpPr>
          <p:cNvPr id="8" name="slot.materials.number">
            <a:extLst xmlns:a="http://schemas.openxmlformats.org/drawingml/2006/main">
              <a:ext uri="{FF2B5EF4-FFF2-40B4-BE49-F238E27FC236}">
                <a16:creationId xmlns:a16="http://schemas.microsoft.com/office/drawing/2014/main" id="{4AD69796-5AE1-4376-804F-B67A2885E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05 / 10</a:t>
            </a:r>
          </a:p>
        </p:txBody>
      </p:sp>
    </p:spTree>
    <p:extLst>
      <p:ext uri="{BB962C8B-B14F-4D97-AF65-F5344CB8AC3E}">
        <p14:creationId xmlns:p14="http://schemas.microsoft.com/office/powerpoint/2010/main" val="123629651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D9CCE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slot.objects.brand">
            <a:extLst xmlns:a="http://schemas.openxmlformats.org/drawingml/2006/main">
              <a:ext uri="{FF2B5EF4-FFF2-40B4-BE49-F238E27FC236}">
                <a16:creationId xmlns:a16="http://schemas.microsoft.com/office/drawing/2014/main" id="{B1230AE9-A9C8-4CD7-8C32-840F9B3A1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objects.edition">
            <a:extLst xmlns:a="http://schemas.openxmlformats.org/drawingml/2006/main">
              <a:ext uri="{FF2B5EF4-FFF2-40B4-BE49-F238E27FC236}">
                <a16:creationId xmlns:a16="http://schemas.microsoft.com/office/drawing/2014/main" id="{0C3B738A-2B0A-4491-BE20-ACBE3B7E44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Selected studies / 2026</a:t>
            </a:r>
          </a:p>
        </p:txBody>
      </p:sp>
      <p:sp>
        <p:nvSpPr>
          <p:cNvPr id="3" name="slot.objects.label">
            <a:extLst xmlns:a="http://schemas.openxmlformats.org/drawingml/2006/main">
              <a:ext uri="{FF2B5EF4-FFF2-40B4-BE49-F238E27FC236}">
                <a16:creationId xmlns:a16="http://schemas.microsoft.com/office/drawing/2014/main" id="{083A3F1D-4B72-4407-A911-AF13FA069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295400"/>
            <a:ext cx="39052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pPr>
            <a:r>
              <a:rPr sz="1125" b="0">
                <a:solidFill>
                  <a:srgbClr val="4C2534"/>
                </a:solidFill>
                <a:latin typeface="Inter"/>
                <a:ea typeface="Inter"/>
                <a:cs typeface="Inter"/>
              </a:rPr>
              <a:t xml:space="preserve">Still-life direction</a:t>
            </a:r>
          </a:p>
        </p:txBody>
      </p:sp>
      <p:sp>
        <p:nvSpPr>
          <p:cNvPr id="4" name="slot.objects.title">
            <a:extLst xmlns:a="http://schemas.openxmlformats.org/drawingml/2006/main">
              <a:ext uri="{FF2B5EF4-FFF2-40B4-BE49-F238E27FC236}">
                <a16:creationId xmlns:a16="http://schemas.microsoft.com/office/drawing/2014/main" id="{2D0C723C-3A8C-45FE-A15C-350201C35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962150"/>
            <a:ext cx="44767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Quiet Objects</a:t>
            </a:r>
          </a:p>
        </p:txBody>
      </p:sp>
      <p:sp>
        <p:nvSpPr>
          <p:cNvPr id="5" name="slot.objects.body">
            <a:extLst xmlns:a="http://schemas.openxmlformats.org/drawingml/2006/main">
              <a:ext uri="{FF2B5EF4-FFF2-40B4-BE49-F238E27FC236}">
                <a16:creationId xmlns:a16="http://schemas.microsoft.com/office/drawing/2014/main" id="{9B849A8A-6AA8-41D6-9F70-0060DE72C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00475"/>
            <a:ext cx="371475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7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An object study built around shape, material and afternoon light.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7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Keep the palette restrained and let the shadows do part of the composition.</a:t>
            </a:r>
          </a:p>
        </p:txBody>
      </p:sp>
      <p:pic>
        <p:nvPicPr>
          <p:cNvPr id="6" name="" descr="Original AI concept study: objects">
            <a:extLst xmlns:a="http://schemas.openxmlformats.org/drawingml/2006/main">
              <a:ext uri="{FF2B5EF4-FFF2-40B4-BE49-F238E27FC236}">
                <a16:creationId xmlns:a16="http://schemas.microsoft.com/office/drawing/2014/main" id="{218369C8-74B5-4C90-B28C-22BB0F8F5F7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a0436e5595f4ce6"/>
          <a:srcRect xmlns:a="http://schemas.openxmlformats.org/drawingml/2006/main" l="0" r="0" t="6439" b="6439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120000">
            <a:off x="4772025" y="1209675"/>
            <a:ext cx="6705600" cy="4381500"/>
          </a:xfrm>
          <a:prstGeom xmlns:a="http://schemas.openxmlformats.org/drawingml/2006/main" prst="rect">
            <a:avLst/>
          </a:prstGeom>
        </p:spPr>
      </p:pic>
      <p:sp>
        <p:nvSpPr>
          <p:cNvPr id="7" name="slot.objects.reflection">
            <a:extLst xmlns:a="http://schemas.openxmlformats.org/drawingml/2006/main">
              <a:ext uri="{FF2B5EF4-FFF2-40B4-BE49-F238E27FC236}">
                <a16:creationId xmlns:a16="http://schemas.microsoft.com/office/drawing/2014/main" id="{678957E4-3E2A-41E1-91ED-3680EC5AB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5857875"/>
            <a:ext cx="6477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pPr>
            <a:r>
              <a:rPr sz="1425" b="0">
                <a:solidFill>
                  <a:srgbClr val="4C2534"/>
                </a:solidFill>
                <a:latin typeface="Inter"/>
                <a:ea typeface="Inter"/>
                <a:cs typeface="Inter"/>
              </a:rPr>
              <a:t xml:space="preserve">A few objects, considered together.</a:t>
            </a:r>
          </a:p>
        </p:txBody>
      </p:sp>
      <p:sp>
        <p:nvSpPr>
          <p:cNvPr id="8" name="slot.objects.caption">
            <a:extLst xmlns:a="http://schemas.openxmlformats.org/drawingml/2006/main">
              <a:ext uri="{FF2B5EF4-FFF2-40B4-BE49-F238E27FC236}">
                <a16:creationId xmlns:a16="http://schemas.microsoft.com/office/drawing/2014/main" id="{76985C43-6916-47E3-A902-DC481A661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553075"/>
            <a:ext cx="3743325" cy="657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defPPr>
            <a:lvl1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1pPr>
            <a:lvl2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2pPr>
            <a:lvl3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3pPr>
            <a:lvl4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4pPr>
            <a:lvl5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5pPr>
            <a:lvl6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6pPr>
            <a:lvl7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7pPr>
            <a:lvl8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8pPr>
            <a:lvl9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pPr>
            <a:r>
              <a:rPr sz="975" b="0">
                <a:solidFill>
                  <a:srgbClr val="776B6E"/>
                </a:solidFill>
                <a:latin typeface="Inter"/>
                <a:ea typeface="Inter"/>
                <a:cs typeface="Inter"/>
              </a:rPr>
              <a:t xml:space="preserve">Original AI concept study, not a commissioned product collection.</a:t>
            </a:r>
          </a:p>
        </p:txBody>
      </p:sp>
      <p:sp>
        <p:nvSpPr>
          <p:cNvPr id="9" name="slot.objects.note">
            <a:extLst xmlns:a="http://schemas.openxmlformats.org/drawingml/2006/main">
              <a:ext uri="{FF2B5EF4-FFF2-40B4-BE49-F238E27FC236}">
                <a16:creationId xmlns:a16="http://schemas.microsoft.com/office/drawing/2014/main" id="{0EFCBE99-0410-4FB4-B2CE-064E590AA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8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Fictional creator. Original concept studies, not client work.</a:t>
            </a:r>
          </a:p>
        </p:txBody>
      </p:sp>
      <p:sp>
        <p:nvSpPr>
          <p:cNvPr id="10" name="slot.objects.number">
            <a:extLst xmlns:a="http://schemas.openxmlformats.org/drawingml/2006/main">
              <a:ext uri="{FF2B5EF4-FFF2-40B4-BE49-F238E27FC236}">
                <a16:creationId xmlns:a16="http://schemas.microsoft.com/office/drawing/2014/main" id="{6976E78F-4329-495F-8BF1-A791865A6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06 / 10</a:t>
            </a:r>
          </a:p>
        </p:txBody>
      </p:sp>
    </p:spTree>
    <p:extLst>
      <p:ext uri="{BB962C8B-B14F-4D97-AF65-F5344CB8AC3E}">
        <p14:creationId xmlns:p14="http://schemas.microsoft.com/office/powerpoint/2010/main" val="163468198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4C253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slot.walk.brand">
            <a:extLst xmlns:a="http://schemas.openxmlformats.org/drawingml/2006/main">
              <a:ext uri="{FF2B5EF4-FFF2-40B4-BE49-F238E27FC236}">
                <a16:creationId xmlns:a16="http://schemas.microsoft.com/office/drawing/2014/main" id="{1C342F52-87C3-44B6-867F-8650C7FB5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walk.edition">
            <a:extLst xmlns:a="http://schemas.openxmlformats.org/drawingml/2006/main">
              <a:ext uri="{FF2B5EF4-FFF2-40B4-BE49-F238E27FC236}">
                <a16:creationId xmlns:a16="http://schemas.microsoft.com/office/drawing/2014/main" id="{0E7BEB31-A149-4EA7-BBE5-98D5038437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Selected studies / 2026</a:t>
            </a:r>
          </a:p>
        </p:txBody>
      </p:sp>
      <p:pic>
        <p:nvPicPr>
          <p:cNvPr id="3" name="" descr="Original AI concept study: walk">
            <a:extLst xmlns:a="http://schemas.openxmlformats.org/drawingml/2006/main">
              <a:ext uri="{FF2B5EF4-FFF2-40B4-BE49-F238E27FC236}">
                <a16:creationId xmlns:a16="http://schemas.microsoft.com/office/drawing/2014/main" id="{D718691E-11E5-47D6-80DA-5DAFD8347E9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f4442ac04d486f"/>
          <a:srcRect xmlns:a="http://schemas.openxmlformats.org/drawingml/2006/main" l="0" r="0" t="4861" b="4861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-120000">
            <a:off x="838200" y="1133475"/>
            <a:ext cx="4114800" cy="4953000"/>
          </a:xfrm>
          <a:prstGeom xmlns:a="http://schemas.openxmlformats.org/drawingml/2006/main" prst="rect">
            <a:avLst/>
          </a:prstGeom>
        </p:spPr>
      </p:pic>
      <p:sp>
        <p:nvSpPr>
          <p:cNvPr id="4" name="slot.walk.label">
            <a:extLst xmlns:a="http://schemas.openxmlformats.org/drawingml/2006/main">
              <a:ext uri="{FF2B5EF4-FFF2-40B4-BE49-F238E27FC236}">
                <a16:creationId xmlns:a16="http://schemas.microsoft.com/office/drawing/2014/main" id="{1FCD7CBF-E5B2-4872-9C8B-0019980AB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53125" y="1304925"/>
            <a:ext cx="55245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defPPr>
            <a:lvl1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1pPr>
            <a:lvl2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2pPr>
            <a:lvl3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3pPr>
            <a:lvl4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4pPr>
            <a:lvl5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5pPr>
            <a:lvl6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6pPr>
            <a:lvl7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7pPr>
            <a:lvl8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8pPr>
            <a:lvl9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pPr>
            <a:r>
              <a:rPr sz="1200" b="0">
                <a:solidFill>
                  <a:srgbClr val="D9CCE4"/>
                </a:solidFill>
                <a:latin typeface="Inter"/>
                <a:ea typeface="Inter"/>
                <a:cs typeface="Inter"/>
              </a:rPr>
              <a:t xml:space="preserve">Visual storytelling</a:t>
            </a:r>
          </a:p>
        </p:txBody>
      </p:sp>
      <p:sp>
        <p:nvSpPr>
          <p:cNvPr id="5" name="slot.walk.title">
            <a:extLst xmlns:a="http://schemas.openxmlformats.org/drawingml/2006/main">
              <a:ext uri="{FF2B5EF4-FFF2-40B4-BE49-F238E27FC236}">
                <a16:creationId xmlns:a16="http://schemas.microsoft.com/office/drawing/2014/main" id="{5057A2DF-6BF9-4DED-9E53-02E4554FD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15025" y="1981200"/>
            <a:ext cx="5572125" cy="14954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rPr>
              <a:t xml:space="preserve">After the Rain</a:t>
            </a:r>
          </a:p>
        </p:txBody>
      </p:sp>
      <p:sp>
        <p:nvSpPr>
          <p:cNvPr id="6" name="slot.walk.body">
            <a:extLst xmlns:a="http://schemas.openxmlformats.org/drawingml/2006/main">
              <a:ext uri="{FF2B5EF4-FFF2-40B4-BE49-F238E27FC236}">
                <a16:creationId xmlns:a16="http://schemas.microsoft.com/office/drawing/2014/main" id="{77C51DD4-AF65-456F-A35A-87F03CCF2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53125" y="3943350"/>
            <a:ext cx="5429250" cy="981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1950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An imagined walk through a quiet side street after the rain.</a:t>
            </a:r>
          </a:p>
        </p:txBody>
      </p:sp>
      <p:sp>
        <p:nvSpPr>
          <p:cNvPr id="7" name="slot.walk.decision">
            <a:extLst xmlns:a="http://schemas.openxmlformats.org/drawingml/2006/main">
              <a:ext uri="{FF2B5EF4-FFF2-40B4-BE49-F238E27FC236}">
                <a16:creationId xmlns:a16="http://schemas.microsoft.com/office/drawing/2014/main" id="{71DFD517-5122-43DD-B91D-8B9B55780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53125" y="5153025"/>
            <a:ext cx="5381625" cy="885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defPPr>
            <a:lvl1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1pPr>
            <a:lvl2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2pPr>
            <a:lvl3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3pPr>
            <a:lvl4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4pPr>
            <a:lvl5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5pPr>
            <a:lvl6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6pPr>
            <a:lvl7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7pPr>
            <a:lvl8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8pPr>
            <a:lvl9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pPr>
            <a:r>
              <a:rPr sz="1650" b="0">
                <a:solidFill>
                  <a:srgbClr val="D9CCE4"/>
                </a:solidFill>
                <a:latin typeface="Inter"/>
                <a:ea typeface="Inter"/>
                <a:cs typeface="Inter"/>
              </a:rPr>
              <a:t xml:space="preserve">Look for reflections, worn surfaces and the pause between everyday details.</a:t>
            </a:r>
          </a:p>
        </p:txBody>
      </p:sp>
      <p:sp>
        <p:nvSpPr>
          <p:cNvPr id="8" name="slot.walk.reflection">
            <a:extLst xmlns:a="http://schemas.openxmlformats.org/drawingml/2006/main">
              <a:ext uri="{FF2B5EF4-FFF2-40B4-BE49-F238E27FC236}">
                <a16:creationId xmlns:a16="http://schemas.microsoft.com/office/drawing/2014/main" id="{CC87A326-1AF6-4DC9-ACEE-3257B435C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53125" y="6057900"/>
            <a:ext cx="5381625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defPPr>
            <a:lvl1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1pPr>
            <a:lvl2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2pPr>
            <a:lvl3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3pPr>
            <a:lvl4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4pPr>
            <a:lvl5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5pPr>
            <a:lvl6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6pPr>
            <a:lvl7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7pPr>
            <a:lvl8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8pPr>
            <a:lvl9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pPr>
            <a:r>
              <a:rPr sz="1275" b="0">
                <a:solidFill>
                  <a:srgbClr val="D9CCE4"/>
                </a:solidFill>
                <a:latin typeface="Inter"/>
                <a:ea typeface="Inter"/>
                <a:cs typeface="Inter"/>
              </a:rPr>
              <a:t xml:space="preserve">A short visual story about noticing what is already there.</a:t>
            </a:r>
          </a:p>
        </p:txBody>
      </p:sp>
      <p:sp>
        <p:nvSpPr>
          <p:cNvPr id="9" name="slot.walk.caption">
            <a:extLst xmlns:a="http://schemas.openxmlformats.org/drawingml/2006/main">
              <a:ext uri="{FF2B5EF4-FFF2-40B4-BE49-F238E27FC236}">
                <a16:creationId xmlns:a16="http://schemas.microsoft.com/office/drawing/2014/main" id="{25CAA3A0-C20C-45F6-A274-F94430734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6200775"/>
            <a:ext cx="41910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825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AI-generated scene, not a photograph of a documented place.</a:t>
            </a:r>
          </a:p>
        </p:txBody>
      </p:sp>
      <p:sp>
        <p:nvSpPr>
          <p:cNvPr id="10" name="slot.walk.note">
            <a:extLst xmlns:a="http://schemas.openxmlformats.org/drawingml/2006/main">
              <a:ext uri="{FF2B5EF4-FFF2-40B4-BE49-F238E27FC236}">
                <a16:creationId xmlns:a16="http://schemas.microsoft.com/office/drawing/2014/main" id="{53525275-D614-4F77-999F-05564CEE4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825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Fictional creator. Original concept studies, not client work.</a:t>
            </a:r>
          </a:p>
        </p:txBody>
      </p:sp>
      <p:sp>
        <p:nvSpPr>
          <p:cNvPr id="11" name="slot.walk.number">
            <a:extLst xmlns:a="http://schemas.openxmlformats.org/drawingml/2006/main">
              <a:ext uri="{FF2B5EF4-FFF2-40B4-BE49-F238E27FC236}">
                <a16:creationId xmlns:a16="http://schemas.microsoft.com/office/drawing/2014/main" id="{B5028301-7288-4136-AF7E-D4497DF0E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07 / 10</a:t>
            </a:r>
          </a:p>
        </p:txBody>
      </p:sp>
    </p:spTree>
    <p:extLst>
      <p:ext uri="{BB962C8B-B14F-4D97-AF65-F5344CB8AC3E}">
        <p14:creationId xmlns:p14="http://schemas.microsoft.com/office/powerpoint/2010/main" val="168399144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3ECD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9" name="slot.process.brand">
            <a:extLst xmlns:a="http://schemas.openxmlformats.org/drawingml/2006/main">
              <a:ext uri="{FF2B5EF4-FFF2-40B4-BE49-F238E27FC236}">
                <a16:creationId xmlns:a16="http://schemas.microsoft.com/office/drawing/2014/main" id="{2A6390B3-2B28-4E7E-AFCF-5F4791E95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process.edition">
            <a:extLst xmlns:a="http://schemas.openxmlformats.org/drawingml/2006/main">
              <a:ext uri="{FF2B5EF4-FFF2-40B4-BE49-F238E27FC236}">
                <a16:creationId xmlns:a16="http://schemas.microsoft.com/office/drawing/2014/main" id="{7DF73CB2-AA83-4926-B884-BE7312636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Selected studies / 2026</a:t>
            </a:r>
          </a:p>
        </p:txBody>
      </p:sp>
      <p:sp>
        <p:nvSpPr>
          <p:cNvPr id="3" name="slot.process.title">
            <a:extLst xmlns:a="http://schemas.openxmlformats.org/drawingml/2006/main">
              <a:ext uri="{FF2B5EF4-FFF2-40B4-BE49-F238E27FC236}">
                <a16:creationId xmlns:a16="http://schemas.microsoft.com/office/drawing/2014/main" id="{87F6128F-B902-4670-8934-8C307EB6D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200150"/>
            <a:ext cx="10858500" cy="1981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How a project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takes shape</a:t>
            </a:r>
          </a:p>
        </p:txBody>
      </p:sp>
      <p:sp>
        <p:nvSpPr>
          <p:cNvPr id="4" name="box.process.rule0">
            <a:extLst xmlns:a="http://schemas.openxmlformats.org/drawingml/2006/main">
              <a:ext uri="{FF2B5EF4-FFF2-40B4-BE49-F238E27FC236}">
                <a16:creationId xmlns:a16="http://schemas.microsoft.com/office/drawing/2014/main" id="{F49D9D78-D2C2-45FA-BF4D-4053B336E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638550"/>
            <a:ext cx="335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C2534"/>
          </a:solidFill>
          <a:ln xmlns:a="http://schemas.openxmlformats.org/drawingml/2006/main" w="0">
            <a:noFill/>
          </a:ln>
        </p:spPr>
      </p:sp>
      <p:sp>
        <p:nvSpPr>
          <p:cNvPr id="5" name="slot.process.n0">
            <a:extLst xmlns:a="http://schemas.openxmlformats.org/drawingml/2006/main">
              <a:ext uri="{FF2B5EF4-FFF2-40B4-BE49-F238E27FC236}">
                <a16:creationId xmlns:a16="http://schemas.microsoft.com/office/drawing/2014/main" id="{59ABFB32-07B5-45FC-91C3-612A5AA18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86200"/>
            <a:ext cx="3048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01</a:t>
            </a:r>
          </a:p>
        </p:txBody>
      </p:sp>
      <p:sp>
        <p:nvSpPr>
          <p:cNvPr id="6" name="slot.process.heading0">
            <a:extLst xmlns:a="http://schemas.openxmlformats.org/drawingml/2006/main">
              <a:ext uri="{FF2B5EF4-FFF2-40B4-BE49-F238E27FC236}">
                <a16:creationId xmlns:a16="http://schemas.microsoft.com/office/drawing/2014/main" id="{95B9553A-C64C-4F21-A3B4-1ECF627B0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648200"/>
            <a:ext cx="33528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2250" b="1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Observe</a:t>
            </a:r>
          </a:p>
        </p:txBody>
      </p:sp>
      <p:sp>
        <p:nvSpPr>
          <p:cNvPr id="7" name="slot.process.body0">
            <a:extLst xmlns:a="http://schemas.openxmlformats.org/drawingml/2006/main">
              <a:ext uri="{FF2B5EF4-FFF2-40B4-BE49-F238E27FC236}">
                <a16:creationId xmlns:a16="http://schemas.microsoft.com/office/drawing/2014/main" id="{62F9703A-6873-4E66-A262-A08FBF4CB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305425"/>
            <a:ext cx="33337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6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Start with a question and collect a few useful references.</a:t>
            </a:r>
          </a:p>
        </p:txBody>
      </p:sp>
      <p:sp>
        <p:nvSpPr>
          <p:cNvPr id="8" name="box.process.rule1">
            <a:extLst xmlns:a="http://schemas.openxmlformats.org/drawingml/2006/main">
              <a:ext uri="{FF2B5EF4-FFF2-40B4-BE49-F238E27FC236}">
                <a16:creationId xmlns:a16="http://schemas.microsoft.com/office/drawing/2014/main" id="{2D2784EA-5B6F-49AD-BD16-C92968181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10075" y="3638550"/>
            <a:ext cx="335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C2534"/>
          </a:solidFill>
          <a:ln xmlns:a="http://schemas.openxmlformats.org/drawingml/2006/main" w="0">
            <a:noFill/>
          </a:ln>
        </p:spPr>
      </p:sp>
      <p:sp>
        <p:nvSpPr>
          <p:cNvPr id="9" name="slot.process.n1">
            <a:extLst xmlns:a="http://schemas.openxmlformats.org/drawingml/2006/main">
              <a:ext uri="{FF2B5EF4-FFF2-40B4-BE49-F238E27FC236}">
                <a16:creationId xmlns:a16="http://schemas.microsoft.com/office/drawing/2014/main" id="{78639947-695E-4FD0-B076-A1FF240019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10075" y="3886200"/>
            <a:ext cx="3048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02</a:t>
            </a:r>
          </a:p>
        </p:txBody>
      </p:sp>
      <p:sp>
        <p:nvSpPr>
          <p:cNvPr id="10" name="slot.process.heading1">
            <a:extLst xmlns:a="http://schemas.openxmlformats.org/drawingml/2006/main">
              <a:ext uri="{FF2B5EF4-FFF2-40B4-BE49-F238E27FC236}">
                <a16:creationId xmlns:a16="http://schemas.microsoft.com/office/drawing/2014/main" id="{A9D2B48C-98AE-46F2-AF39-804DEE250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10075" y="4648200"/>
            <a:ext cx="33528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2250" b="1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Edit</a:t>
            </a:r>
          </a:p>
        </p:txBody>
      </p:sp>
      <p:sp>
        <p:nvSpPr>
          <p:cNvPr id="11" name="slot.process.body1">
            <a:extLst xmlns:a="http://schemas.openxmlformats.org/drawingml/2006/main">
              <a:ext uri="{FF2B5EF4-FFF2-40B4-BE49-F238E27FC236}">
                <a16:creationId xmlns:a16="http://schemas.microsoft.com/office/drawing/2014/main" id="{67D91547-7D67-488F-BC17-178C981C6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10075" y="5305425"/>
            <a:ext cx="33337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6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Choose the details that support the story.</a:t>
            </a:r>
          </a:p>
        </p:txBody>
      </p:sp>
      <p:sp>
        <p:nvSpPr>
          <p:cNvPr id="12" name="box.process.rule2">
            <a:extLst xmlns:a="http://schemas.openxmlformats.org/drawingml/2006/main">
              <a:ext uri="{FF2B5EF4-FFF2-40B4-BE49-F238E27FC236}">
                <a16:creationId xmlns:a16="http://schemas.microsoft.com/office/drawing/2014/main" id="{411FA703-B122-496F-9449-0C4C99E4A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67700" y="3638550"/>
            <a:ext cx="335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C2534"/>
          </a:solidFill>
          <a:ln xmlns:a="http://schemas.openxmlformats.org/drawingml/2006/main" w="0">
            <a:noFill/>
          </a:ln>
        </p:spPr>
      </p:sp>
      <p:sp>
        <p:nvSpPr>
          <p:cNvPr id="13" name="slot.process.n2">
            <a:extLst xmlns:a="http://schemas.openxmlformats.org/drawingml/2006/main">
              <a:ext uri="{FF2B5EF4-FFF2-40B4-BE49-F238E27FC236}">
                <a16:creationId xmlns:a16="http://schemas.microsoft.com/office/drawing/2014/main" id="{C70CC156-2EA3-494B-BFC2-C6B8034B3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67700" y="3886200"/>
            <a:ext cx="3048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03</a:t>
            </a:r>
          </a:p>
        </p:txBody>
      </p:sp>
      <p:sp>
        <p:nvSpPr>
          <p:cNvPr id="14" name="slot.process.heading2">
            <a:extLst xmlns:a="http://schemas.openxmlformats.org/drawingml/2006/main">
              <a:ext uri="{FF2B5EF4-FFF2-40B4-BE49-F238E27FC236}">
                <a16:creationId xmlns:a16="http://schemas.microsoft.com/office/drawing/2014/main" id="{AD495104-929F-4B83-B146-FA2179AFA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67700" y="4648200"/>
            <a:ext cx="33528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2250" b="1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Refine</a:t>
            </a:r>
          </a:p>
        </p:txBody>
      </p:sp>
      <p:sp>
        <p:nvSpPr>
          <p:cNvPr id="15" name="slot.process.body2">
            <a:extLst xmlns:a="http://schemas.openxmlformats.org/drawingml/2006/main">
              <a:ext uri="{FF2B5EF4-FFF2-40B4-BE49-F238E27FC236}">
                <a16:creationId xmlns:a16="http://schemas.microsoft.com/office/drawing/2014/main" id="{49D39EBD-74AB-45F5-BFF3-517651996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67700" y="5305425"/>
            <a:ext cx="33337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6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Test the composition, remove distractions and check the final form.</a:t>
            </a:r>
          </a:p>
        </p:txBody>
      </p:sp>
      <p:sp>
        <p:nvSpPr>
          <p:cNvPr id="16" name="slot.process.caption">
            <a:extLst xmlns:a="http://schemas.openxmlformats.org/drawingml/2006/main">
              <a:ext uri="{FF2B5EF4-FFF2-40B4-BE49-F238E27FC236}">
                <a16:creationId xmlns:a16="http://schemas.microsoft.com/office/drawing/2014/main" id="{DA37A035-F1F2-4668-B220-A50960ACB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172200"/>
            <a:ext cx="108585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defPPr>
            <a:lvl1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1pPr>
            <a:lvl2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2pPr>
            <a:lvl3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3pPr>
            <a:lvl4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4pPr>
            <a:lvl5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5pPr>
            <a:lvl6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6pPr>
            <a:lvl7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7pPr>
            <a:lvl8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8pPr>
            <a:lvl9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pPr>
            <a:r>
              <a:rPr sz="975" b="0">
                <a:solidFill>
                  <a:srgbClr val="776B6E"/>
                </a:solidFill>
                <a:latin typeface="Inter"/>
                <a:ea typeface="Inter"/>
                <a:cs typeface="Inter"/>
              </a:rPr>
              <a:t xml:space="preserve">A proposed working method for these self-initiated studies.</a:t>
            </a:r>
          </a:p>
        </p:txBody>
      </p:sp>
      <p:sp>
        <p:nvSpPr>
          <p:cNvPr id="17" name="slot.process.note">
            <a:extLst xmlns:a="http://schemas.openxmlformats.org/drawingml/2006/main">
              <a:ext uri="{FF2B5EF4-FFF2-40B4-BE49-F238E27FC236}">
                <a16:creationId xmlns:a16="http://schemas.microsoft.com/office/drawing/2014/main" id="{27E54E4B-DE41-461D-9CAA-79605BF46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8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Fictional creator. Original concept studies, not client work.</a:t>
            </a:r>
          </a:p>
        </p:txBody>
      </p:sp>
      <p:sp>
        <p:nvSpPr>
          <p:cNvPr id="18" name="slot.process.number">
            <a:extLst xmlns:a="http://schemas.openxmlformats.org/drawingml/2006/main">
              <a:ext uri="{FF2B5EF4-FFF2-40B4-BE49-F238E27FC236}">
                <a16:creationId xmlns:a16="http://schemas.microsoft.com/office/drawing/2014/main" id="{10A26A92-43E6-452E-879A-46144D9D8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08 / 10</a:t>
            </a:r>
          </a:p>
        </p:txBody>
      </p:sp>
    </p:spTree>
    <p:extLst>
      <p:ext uri="{BB962C8B-B14F-4D97-AF65-F5344CB8AC3E}">
        <p14:creationId xmlns:p14="http://schemas.microsoft.com/office/powerpoint/2010/main" val="76661051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EEE0A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slot.record.brand">
            <a:extLst xmlns:a="http://schemas.openxmlformats.org/drawingml/2006/main">
              <a:ext uri="{FF2B5EF4-FFF2-40B4-BE49-F238E27FC236}">
                <a16:creationId xmlns:a16="http://schemas.microsoft.com/office/drawing/2014/main" id="{CD4CFB69-1D57-4B94-87C4-B1B4A5646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record.edition">
            <a:extLst xmlns:a="http://schemas.openxmlformats.org/drawingml/2006/main">
              <a:ext uri="{FF2B5EF4-FFF2-40B4-BE49-F238E27FC236}">
                <a16:creationId xmlns:a16="http://schemas.microsoft.com/office/drawing/2014/main" id="{25DF8799-7A38-4A22-9E84-BE15F2031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Selected studies / 2026</a:t>
            </a:r>
          </a:p>
        </p:txBody>
      </p:sp>
      <p:sp>
        <p:nvSpPr>
          <p:cNvPr id="3" name="slot.record.title">
            <a:extLst xmlns:a="http://schemas.openxmlformats.org/drawingml/2006/main">
              <a:ext uri="{FF2B5EF4-FFF2-40B4-BE49-F238E27FC236}">
                <a16:creationId xmlns:a16="http://schemas.microsoft.com/office/drawing/2014/main" id="{C563FC2E-F107-4EAE-B90F-C6A25DC17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200150"/>
            <a:ext cx="10858500" cy="1276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Project notes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D1978C-1E35-4B16-A6C8-BD9546AC085A}"/>
              </a:ext>
            </a:extLst>
          </p:cNvPr>
          <p:cNvGraphicFramePr/>
          <p:nvPr/>
        </p:nvGraphicFramePr>
        <p:xfrm>
          <a:off xmlns:a="http://schemas.openxmlformats.org/drawingml/2006/main" x="552450" y="3086100"/>
          <a:ext xmlns:a="http://schemas.openxmlformats.org/drawingml/2006/main" cx="11001375" cy="26289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4762500"/>
                <a:gridCol w="4429125"/>
                <a:gridCol w="1809750"/>
              </a:tblGrid>
              <a:tr h="657225"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1">
                          <a:solidFill>
                            <a:srgbClr val="292326"/>
                          </a:solidFill>
                          <a:latin typeface="Inter"/>
                          <a:ea typeface="Inter"/>
                          <a:cs typeface="Inter"/>
                        </a:rPr>
                        <a:t xml:space="preserve">Study</a:t>
                      </a:r>
                    </a:p>
                  </a:txBody>
                  <a:tcPr marL="91440" marR="91440" marT="45720" marB="45720" anchor="ctr">
                    <a:lnL w="0">
                      <a:solidFill>
                        <a:srgbClr val="EEE0AB"/>
                      </a:solidFill>
                      <a:prstDash val="solid"/>
                    </a:lnL>
                    <a:lnR w="0">
                      <a:solidFill>
                        <a:srgbClr val="EEE0AB"/>
                      </a:solidFill>
                      <a:prstDash val="solid"/>
                    </a:lnR>
                    <a:lnT w="0">
                      <a:solidFill>
                        <a:srgbClr val="EEE0AB"/>
                      </a:solidFill>
                      <a:prstDash val="solid"/>
                    </a:lnT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1">
                          <a:solidFill>
                            <a:srgbClr val="292326"/>
                          </a:solidFill>
                          <a:latin typeface="Inter"/>
                          <a:ea typeface="Inter"/>
                          <a:cs typeface="Inter"/>
                        </a:rPr>
                        <a:t xml:space="preserve">Focus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T w="0">
                      <a:solidFill>
                        <a:srgbClr val="EEE0AB"/>
                      </a:solidFill>
                      <a:prstDash val="solid"/>
                    </a:lnT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1">
                          <a:solidFill>
                            <a:srgbClr val="292326"/>
                          </a:solidFill>
                          <a:latin typeface="Inter"/>
                          <a:ea typeface="Inter"/>
                          <a:cs typeface="Inter"/>
                        </a:rPr>
                        <a:t xml:space="preserve">Year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T w="0">
                      <a:solidFill>
                        <a:srgbClr val="EEE0AB"/>
                      </a:solidFill>
                      <a:prstDash val="solid"/>
                    </a:lnT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</a:tr>
              <a:tr h="657225"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Inter"/>
                          <a:ea typeface="Inter"/>
                          <a:cs typeface="Inter"/>
                        </a:rPr>
                        <a:t xml:space="preserve">Margin Journal</a:t>
                      </a:r>
                    </a:p>
                  </a:txBody>
                  <a:tcPr marL="91440" marR="91440" marT="45720" marB="45720" anchor="ctr">
                    <a:lnL w="0">
                      <a:solidFill>
                        <a:srgbClr val="EEE0AB"/>
                      </a:solidFill>
                      <a:prstDash val="solid"/>
                    </a:lnL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Inter"/>
                          <a:ea typeface="Inter"/>
                          <a:cs typeface="Inter"/>
                        </a:rPr>
                        <a:t xml:space="preserve">Editorial direction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Inter"/>
                          <a:ea typeface="Inter"/>
                          <a:cs typeface="Inter"/>
                        </a:rPr>
                        <a:t xml:space="preserve">2026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</a:tr>
              <a:tr h="657225"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Inter"/>
                          <a:ea typeface="Inter"/>
                          <a:cs typeface="Inter"/>
                        </a:rPr>
                        <a:t xml:space="preserve">Quiet Objects</a:t>
                      </a:r>
                    </a:p>
                  </a:txBody>
                  <a:tcPr marL="91440" marR="91440" marT="45720" marB="45720" anchor="ctr">
                    <a:lnL w="0">
                      <a:solidFill>
                        <a:srgbClr val="EEE0AB"/>
                      </a:solidFill>
                      <a:prstDash val="solid"/>
                    </a:lnL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Inter"/>
                          <a:ea typeface="Inter"/>
                          <a:cs typeface="Inter"/>
                        </a:rPr>
                        <a:t xml:space="preserve">Still-life direction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Inter"/>
                          <a:ea typeface="Inter"/>
                          <a:cs typeface="Inter"/>
                        </a:rPr>
                        <a:t xml:space="preserve">2026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</a:tr>
              <a:tr h="657225"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Inter"/>
                          <a:ea typeface="Inter"/>
                          <a:cs typeface="Inter"/>
                        </a:rPr>
                        <a:t xml:space="preserve">After the Rain</a:t>
                      </a:r>
                    </a:p>
                  </a:txBody>
                  <a:tcPr marL="91440" marR="91440" marT="45720" marB="45720" anchor="ctr">
                    <a:lnL w="0">
                      <a:solidFill>
                        <a:srgbClr val="EEE0AB"/>
                      </a:solidFill>
                      <a:prstDash val="solid"/>
                    </a:lnL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Inter"/>
                          <a:ea typeface="Inter"/>
                          <a:cs typeface="Inter"/>
                        </a:rPr>
                        <a:t xml:space="preserve">Visual storytelling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Inter"/>
                          <a:ea typeface="Inter"/>
                          <a:cs typeface="Inter"/>
                        </a:rPr>
                        <a:t xml:space="preserve">2026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</a:tr>
            </a:tbl>
          </a:graphicData>
        </a:graphic>
      </p:graphicFrame>
      <p:sp>
        <p:nvSpPr>
          <p:cNvPr id="5" name="slot.record.caption">
            <a:extLst xmlns:a="http://schemas.openxmlformats.org/drawingml/2006/main">
              <a:ext uri="{FF2B5EF4-FFF2-40B4-BE49-F238E27FC236}">
                <a16:creationId xmlns:a16="http://schemas.microsoft.com/office/drawing/2014/main" id="{9C92BD0D-E488-4077-9754-BD9EB616D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057900"/>
            <a:ext cx="10858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pPr>
            <a:r>
              <a:rPr sz="1050" b="0">
                <a:solidFill>
                  <a:srgbClr val="4C2534"/>
                </a:solidFill>
                <a:latin typeface="Inter"/>
                <a:ea typeface="Inter"/>
                <a:cs typeface="Inter"/>
              </a:rPr>
              <a:t xml:space="preserve">All three are self-initiated concepts. No client commission is represented.</a:t>
            </a:r>
          </a:p>
        </p:txBody>
      </p:sp>
      <p:sp>
        <p:nvSpPr>
          <p:cNvPr id="6" name="slot.record.note">
            <a:extLst xmlns:a="http://schemas.openxmlformats.org/drawingml/2006/main">
              <a:ext uri="{FF2B5EF4-FFF2-40B4-BE49-F238E27FC236}">
                <a16:creationId xmlns:a16="http://schemas.microsoft.com/office/drawing/2014/main" id="{A440ED29-E373-4433-83EA-305B34AF7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8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Fictional creator. Original concept studies, not client work.</a:t>
            </a:r>
          </a:p>
        </p:txBody>
      </p:sp>
      <p:sp>
        <p:nvSpPr>
          <p:cNvPr id="7" name="slot.record.number">
            <a:extLst xmlns:a="http://schemas.openxmlformats.org/drawingml/2006/main">
              <a:ext uri="{FF2B5EF4-FFF2-40B4-BE49-F238E27FC236}">
                <a16:creationId xmlns:a16="http://schemas.microsoft.com/office/drawing/2014/main" id="{B2B9A345-849E-4192-8DF4-F66849B3A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09 / 10</a:t>
            </a:r>
          </a:p>
        </p:txBody>
      </p:sp>
    </p:spTree>
    <p:extLst>
      <p:ext uri="{BB962C8B-B14F-4D97-AF65-F5344CB8AC3E}">
        <p14:creationId xmlns:p14="http://schemas.microsoft.com/office/powerpoint/2010/main" val="147209580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3ECD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0" name="" descr="Original AI concept study: paper">
            <a:extLst xmlns:a="http://schemas.openxmlformats.org/drawingml/2006/main">
              <a:ext uri="{FF2B5EF4-FFF2-40B4-BE49-F238E27FC236}">
                <a16:creationId xmlns:a16="http://schemas.microsoft.com/office/drawing/2014/main" id="{51549D0E-453B-4171-ADCB-B73257C6FBD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205fe7ec4eb4313"/>
          <a:srcRect xmlns:a="http://schemas.openxmlformats.org/drawingml/2006/main" l="0" r="0" t="27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slot.next.brand">
            <a:extLst xmlns:a="http://schemas.openxmlformats.org/drawingml/2006/main">
              <a:ext uri="{FF2B5EF4-FFF2-40B4-BE49-F238E27FC236}">
                <a16:creationId xmlns:a16="http://schemas.microsoft.com/office/drawing/2014/main" id="{747ACA9A-1F5F-496B-B006-F2C41198E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3" name="slot.next.edition">
            <a:extLst xmlns:a="http://schemas.openxmlformats.org/drawingml/2006/main">
              <a:ext uri="{FF2B5EF4-FFF2-40B4-BE49-F238E27FC236}">
                <a16:creationId xmlns:a16="http://schemas.microsoft.com/office/drawing/2014/main" id="{8FADC41A-6D4B-46E9-8291-C1EDCDA32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Selected studies / 2026</a:t>
            </a:r>
          </a:p>
        </p:txBody>
      </p:sp>
      <p:sp>
        <p:nvSpPr>
          <p:cNvPr id="4" name="slot.next.title">
            <a:extLst xmlns:a="http://schemas.openxmlformats.org/drawingml/2006/main">
              <a:ext uri="{FF2B5EF4-FFF2-40B4-BE49-F238E27FC236}">
                <a16:creationId xmlns:a16="http://schemas.microsoft.com/office/drawing/2014/main" id="{4F50FCCE-1C5F-4A0C-8200-E5F42E672B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466850"/>
            <a:ext cx="7429500" cy="26384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More to make.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More to notice.</a:t>
            </a:r>
          </a:p>
        </p:txBody>
      </p:sp>
      <p:sp>
        <p:nvSpPr>
          <p:cNvPr id="5" name="slot.next.body">
            <a:extLst xmlns:a="http://schemas.openxmlformats.org/drawingml/2006/main">
              <a:ext uri="{FF2B5EF4-FFF2-40B4-BE49-F238E27FC236}">
                <a16:creationId xmlns:a16="http://schemas.microsoft.com/office/drawing/2014/main" id="{51FD65B6-109B-48CB-A59D-46A87DB57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419600"/>
            <a:ext cx="5619750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20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Open to thoughtful conversations about print, images and small creative projects.</a:t>
            </a:r>
          </a:p>
        </p:txBody>
      </p:sp>
      <p:sp>
        <p:nvSpPr>
          <p:cNvPr id="6" name="slot.next.action">
            <a:extLst xmlns:a="http://schemas.openxmlformats.org/drawingml/2006/main">
              <a:ext uri="{FF2B5EF4-FFF2-40B4-BE49-F238E27FC236}">
                <a16:creationId xmlns:a16="http://schemas.microsoft.com/office/drawing/2014/main" id="{EB93708A-A4EB-4BAB-9CB5-0059A2F44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715000"/>
            <a:ext cx="590550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pPr>
            <a:r>
              <a:rPr sz="1650" b="0">
                <a:solidFill>
                  <a:srgbClr val="4C2534"/>
                </a:solidFill>
                <a:latin typeface="Inter"/>
                <a:ea typeface="Inter"/>
                <a:cs typeface="Inter"/>
              </a:rPr>
              <a:t xml:space="preserve">Start with a conversation</a:t>
            </a:r>
          </a:p>
        </p:txBody>
      </p:sp>
      <p:sp>
        <p:nvSpPr>
          <p:cNvPr id="7" name="slot.next.caption">
            <a:extLst xmlns:a="http://schemas.openxmlformats.org/drawingml/2006/main">
              <a:ext uri="{FF2B5EF4-FFF2-40B4-BE49-F238E27FC236}">
                <a16:creationId xmlns:a16="http://schemas.microsoft.com/office/drawing/2014/main" id="{564DCC2A-1178-42DA-8945-349A97D79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153150"/>
            <a:ext cx="10715625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defPPr>
            <a:lvl1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1pPr>
            <a:lvl2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2pPr>
            <a:lvl3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3pPr>
            <a:lvl4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4pPr>
            <a:lvl5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5pPr>
            <a:lvl6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6pPr>
            <a:lvl7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7pPr>
            <a:lvl8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8pPr>
            <a:lvl9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776B6E"/>
                </a:solidFill>
                <a:latin typeface="Inter"/>
                <a:ea typeface="Inter"/>
                <a:cs typeface="Inter"/>
              </a:rPr>
              <a:t xml:space="preserve">Replace this invitation with your actual next step and contact.</a:t>
            </a:r>
          </a:p>
        </p:txBody>
      </p:sp>
      <p:sp>
        <p:nvSpPr>
          <p:cNvPr id="8" name="slot.next.note">
            <a:extLst xmlns:a="http://schemas.openxmlformats.org/drawingml/2006/main">
              <a:ext uri="{FF2B5EF4-FFF2-40B4-BE49-F238E27FC236}">
                <a16:creationId xmlns:a16="http://schemas.microsoft.com/office/drawing/2014/main" id="{526B0336-1110-4D3A-874E-AB35B8F54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825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Fictional creator. Original concept studies, not client work.</a:t>
            </a:r>
          </a:p>
        </p:txBody>
      </p:sp>
      <p:sp>
        <p:nvSpPr>
          <p:cNvPr id="9" name="slot.next.number">
            <a:extLst xmlns:a="http://schemas.openxmlformats.org/drawingml/2006/main">
              <a:ext uri="{FF2B5EF4-FFF2-40B4-BE49-F238E27FC236}">
                <a16:creationId xmlns:a16="http://schemas.microsoft.com/office/drawing/2014/main" id="{13A85C0E-B4F0-44AA-A616-9BA585D50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10 / 10</a:t>
            </a:r>
          </a:p>
        </p:txBody>
      </p:sp>
    </p:spTree>
    <p:extLst>
      <p:ext uri="{BB962C8B-B14F-4D97-AF65-F5344CB8AC3E}">
        <p14:creationId xmlns:p14="http://schemas.microsoft.com/office/powerpoint/2010/main" val="130319166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Mira Lane — Selected studies / 2026</dc:title>
  <dcterms:created xsi:type="dcterms:W3CDTF">2026-10-22T11:03:55.6260000Z</dcterms:created>
  <dcterms:modified xsi:type="dcterms:W3CDTF">2026-10-22T11:03:55.6260000Z</dcterms:modified>
</coreProperties>
</file>